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handoutMasterIdLst>
    <p:handoutMasterId r:id="rId18"/>
  </p:handoutMasterIdLst>
  <p:sldIdLst>
    <p:sldId id="256" r:id="rId2"/>
    <p:sldId id="285" r:id="rId3"/>
    <p:sldId id="257" r:id="rId4"/>
    <p:sldId id="411" r:id="rId5"/>
    <p:sldId id="276" r:id="rId6"/>
    <p:sldId id="286" r:id="rId7"/>
    <p:sldId id="361" r:id="rId8"/>
    <p:sldId id="272" r:id="rId9"/>
    <p:sldId id="360" r:id="rId10"/>
    <p:sldId id="284" r:id="rId11"/>
    <p:sldId id="363" r:id="rId12"/>
    <p:sldId id="408" r:id="rId13"/>
    <p:sldId id="409" r:id="rId14"/>
    <p:sldId id="365" r:id="rId15"/>
    <p:sldId id="282" r:id="rId16"/>
  </p:sldIdLst>
  <p:sldSz cx="9144000" cy="6858000" type="screen4x3"/>
  <p:notesSz cx="6797675" cy="9926638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Style moyen 2 - Accentuation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76" autoAdjust="0"/>
    <p:restoredTop sz="94660"/>
  </p:normalViewPr>
  <p:slideViewPr>
    <p:cSldViewPr>
      <p:cViewPr varScale="1">
        <p:scale>
          <a:sx n="90" d="100"/>
          <a:sy n="90" d="100"/>
        </p:scale>
        <p:origin x="984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614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49911" y="0"/>
            <a:ext cx="2946144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522D9BDE-64C4-42DF-A10A-A616491F792E}" type="datetimeFigureOut">
              <a:rPr lang="fr-FR"/>
              <a:pPr>
                <a:defRPr/>
              </a:pPr>
              <a:t>05/09/2023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1" y="9428164"/>
            <a:ext cx="2946145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49911" y="9428164"/>
            <a:ext cx="2946144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AAFEC805-A4C8-42A4-9A3F-DF7180EB4760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5696048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2A23910-F51D-4E8D-B9E3-454E1E693CCE}" type="datetimeFigureOut">
              <a:rPr lang="fr-FR" smtClean="0"/>
              <a:pPr/>
              <a:t>05/09/2023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65225" y="1241425"/>
            <a:ext cx="44672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9450" y="4776788"/>
            <a:ext cx="5438775" cy="39084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3E2C50E-FE04-48E9-B21C-A24A1F3E45BA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497193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Cliquez pour modifier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03494A-235D-4009-9120-8C8887BED485}" type="datetimeFigureOut">
              <a:rPr lang="fr-FR"/>
              <a:pPr>
                <a:defRPr/>
              </a:pPr>
              <a:t>05/09/2023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DC189B-AFDB-4FA7-B845-3970FDA099EF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76462D-50DF-4D2C-B876-454208AA279F}" type="datetimeFigureOut">
              <a:rPr lang="fr-FR"/>
              <a:pPr>
                <a:defRPr/>
              </a:pPr>
              <a:t>05/09/2023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0AA481-B6F6-4129-86AE-F5651122781D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894416-CC03-434E-ABCE-CDD1D40521B2}" type="datetimeFigureOut">
              <a:rPr lang="fr-FR"/>
              <a:pPr>
                <a:defRPr/>
              </a:pPr>
              <a:t>05/09/2023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FA3731-913A-48DB-A28E-DBB65E491FFB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15D539-9A95-4E00-ABBD-4D8588E22C04}" type="datetimeFigureOut">
              <a:rPr lang="fr-FR"/>
              <a:pPr>
                <a:defRPr/>
              </a:pPr>
              <a:t>05/09/2023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C66C5A-A732-4B65-B460-A610BF8CCF9D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CA9802-1DD3-4955-BA67-C8380535B892}" type="datetimeFigureOut">
              <a:rPr lang="fr-FR"/>
              <a:pPr>
                <a:defRPr/>
              </a:pPr>
              <a:t>05/09/2023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4227F1-2E75-42C8-8828-650EDE9D73A6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7AA4E8-5407-4002-B4CE-CFD2C25316DC}" type="datetimeFigureOut">
              <a:rPr lang="fr-FR"/>
              <a:pPr>
                <a:defRPr/>
              </a:pPr>
              <a:t>05/09/2023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5B2CF3-CA67-4195-9D4D-59EA078BE8D4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1C5D4F-1D7B-4BE7-BF3B-6D6FD95EE3CB}" type="datetimeFigureOut">
              <a:rPr lang="fr-FR"/>
              <a:pPr>
                <a:defRPr/>
              </a:pPr>
              <a:t>05/09/2023</a:t>
            </a:fld>
            <a:endParaRPr lang="fr-FR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8FACCE-6B85-47EF-9F68-548F7FB06AAF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DCF71F-EAEF-45A8-BDF7-1269B57274AC}" type="datetimeFigureOut">
              <a:rPr lang="fr-FR"/>
              <a:pPr>
                <a:defRPr/>
              </a:pPr>
              <a:t>05/09/2023</a:t>
            </a:fld>
            <a:endParaRPr lang="fr-FR"/>
          </a:p>
        </p:txBody>
      </p:sp>
      <p:sp>
        <p:nvSpPr>
          <p:cNvPr id="4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ED3490-2256-49CB-9A0E-D32633375947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238958-8E8F-4E90-9E45-7C181688A73E}" type="datetimeFigureOut">
              <a:rPr lang="fr-FR"/>
              <a:pPr>
                <a:defRPr/>
              </a:pPr>
              <a:t>05/09/2023</a:t>
            </a:fld>
            <a:endParaRPr lang="fr-FR"/>
          </a:p>
        </p:txBody>
      </p:sp>
      <p:sp>
        <p:nvSpPr>
          <p:cNvPr id="3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A53F82-7923-436B-B36D-679CCB591EBF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579BDF-CDCB-4B75-8066-946AB1C6D775}" type="datetimeFigureOut">
              <a:rPr lang="fr-FR"/>
              <a:pPr>
                <a:defRPr/>
              </a:pPr>
              <a:t>05/09/2023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01336F-4F6F-4846-AEE6-FA71F17289C6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3C2406-CCC8-4893-8CE7-59173B8C1F04}" type="datetimeFigureOut">
              <a:rPr lang="fr-FR"/>
              <a:pPr>
                <a:defRPr/>
              </a:pPr>
              <a:t>05/09/2023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907749-413D-4B51-9C82-94543C105E0C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Espace réservé du titre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/>
              <a:t>Cliquez pour modifier le style du titre</a:t>
            </a:r>
          </a:p>
        </p:txBody>
      </p:sp>
      <p:sp>
        <p:nvSpPr>
          <p:cNvPr id="1027" name="Espace réservé du texte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7D39F4D-203D-48BC-B6DA-20095AF5D0B6}" type="datetimeFigureOut">
              <a:rPr lang="fr-FR"/>
              <a:pPr>
                <a:defRPr/>
              </a:pPr>
              <a:t>05/09/2023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4DB0556-F4FC-48E8-81F8-87F00C07116B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Relationship Id="rId9" Type="http://schemas.openxmlformats.org/officeDocument/2006/relationships/image" Target="../media/image10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fx50d_aqaUo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4213" y="1484312"/>
            <a:ext cx="7772400" cy="3456855"/>
          </a:xfrm>
        </p:spPr>
        <p:txBody>
          <a:bodyPr>
            <a:normAutofit/>
          </a:bodyPr>
          <a:lstStyle/>
          <a:p>
            <a:r>
              <a:rPr lang="fr-FR" dirty="0">
                <a:solidFill>
                  <a:srgbClr val="604A7B"/>
                </a:solidFill>
              </a:rPr>
              <a:t>Information</a:t>
            </a:r>
            <a:br>
              <a:rPr lang="fr-FR" dirty="0">
                <a:solidFill>
                  <a:srgbClr val="604A7B"/>
                </a:solidFill>
              </a:rPr>
            </a:br>
            <a:r>
              <a:rPr lang="fr-FR" dirty="0">
                <a:solidFill>
                  <a:srgbClr val="604A7B"/>
                </a:solidFill>
              </a:rPr>
              <a:t>aux responsables, parents du</a:t>
            </a:r>
            <a:br>
              <a:rPr lang="fr-FR" dirty="0">
                <a:solidFill>
                  <a:srgbClr val="604A7B"/>
                </a:solidFill>
              </a:rPr>
            </a:br>
            <a:r>
              <a:rPr lang="fr-FR" dirty="0">
                <a:solidFill>
                  <a:srgbClr val="604A7B"/>
                </a:solidFill>
              </a:rPr>
              <a:t>Lycée des Métiers Benoît Charvet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r">
              <a:lnSpc>
                <a:spcPct val="90000"/>
              </a:lnSpc>
            </a:pPr>
            <a:endParaRPr lang="fr-FR" sz="1700" dirty="0">
              <a:solidFill>
                <a:schemeClr val="tx1"/>
              </a:solidFill>
            </a:endParaRPr>
          </a:p>
          <a:p>
            <a:pPr algn="r">
              <a:lnSpc>
                <a:spcPct val="90000"/>
              </a:lnSpc>
            </a:pPr>
            <a:endParaRPr lang="fr-FR" sz="1700" dirty="0">
              <a:solidFill>
                <a:schemeClr val="tx1"/>
              </a:solidFill>
            </a:endParaRPr>
          </a:p>
          <a:p>
            <a:pPr algn="r">
              <a:lnSpc>
                <a:spcPct val="90000"/>
              </a:lnSpc>
            </a:pPr>
            <a:endParaRPr lang="fr-FR" sz="1700" dirty="0">
              <a:solidFill>
                <a:schemeClr val="tx1"/>
              </a:solidFill>
            </a:endParaRPr>
          </a:p>
          <a:p>
            <a:pPr algn="r">
              <a:lnSpc>
                <a:spcPct val="90000"/>
              </a:lnSpc>
            </a:pPr>
            <a:r>
              <a:rPr lang="fr-FR" sz="1700" dirty="0">
                <a:solidFill>
                  <a:schemeClr val="tx1"/>
                </a:solidFill>
              </a:rPr>
              <a:t>La Direction</a:t>
            </a:r>
          </a:p>
          <a:p>
            <a:pPr algn="r">
              <a:lnSpc>
                <a:spcPct val="90000"/>
              </a:lnSpc>
            </a:pPr>
            <a:r>
              <a:rPr lang="fr-FR" sz="1700" dirty="0">
                <a:solidFill>
                  <a:schemeClr val="tx1"/>
                </a:solidFill>
              </a:rPr>
              <a:t>Septembre 2023</a:t>
            </a:r>
          </a:p>
        </p:txBody>
      </p:sp>
      <p:pic>
        <p:nvPicPr>
          <p:cNvPr id="5" name="Image 4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620688"/>
            <a:ext cx="2016224" cy="1296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Image 5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55776" y="4221088"/>
            <a:ext cx="3819525" cy="170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AF75DB2-9ABD-4873-AC90-C6008724A2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>
                <a:solidFill>
                  <a:srgbClr val="7030A0"/>
                </a:solidFill>
              </a:rPr>
              <a:t>Le lycée un lieu de formation </a:t>
            </a:r>
            <a:r>
              <a:rPr lang="fr-FR" b="1" dirty="0">
                <a:solidFill>
                  <a:srgbClr val="7030A0"/>
                </a:solidFill>
              </a:rPr>
              <a:t>professionnelle</a:t>
            </a:r>
            <a:r>
              <a:rPr lang="fr-FR" dirty="0"/>
              <a:t>…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A577A199-0903-4384-906C-26AA2A58D6B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53136"/>
          </a:xfrm>
        </p:spPr>
        <p:txBody>
          <a:bodyPr/>
          <a:lstStyle/>
          <a:p>
            <a:r>
              <a:rPr lang="fr-FR" dirty="0"/>
              <a:t>La posture professionnelle, </a:t>
            </a:r>
            <a:r>
              <a:rPr lang="fr-FR" sz="2700" b="1" dirty="0"/>
              <a:t>LA COMMUNICATION</a:t>
            </a:r>
          </a:p>
          <a:p>
            <a:r>
              <a:rPr lang="fr-FR" dirty="0"/>
              <a:t>Les tenues professionnelles…une obligation :</a:t>
            </a:r>
          </a:p>
          <a:p>
            <a:pPr marL="0" indent="0">
              <a:buNone/>
            </a:pPr>
            <a:endParaRPr lang="fr-FR" sz="1000" dirty="0"/>
          </a:p>
          <a:p>
            <a:pPr algn="ctr">
              <a:buFont typeface="Wingdings" panose="05000000000000000000" pitchFamily="2" charset="2"/>
              <a:buChar char="à"/>
            </a:pPr>
            <a:r>
              <a:rPr lang="fr-FR" b="1" dirty="0">
                <a:highlight>
                  <a:srgbClr val="00FFFF"/>
                </a:highlight>
                <a:sym typeface="Wingdings" panose="05000000000000000000" pitchFamily="2" charset="2"/>
              </a:rPr>
              <a:t>les jeudis </a:t>
            </a:r>
            <a:r>
              <a:rPr lang="fr-FR" b="1" dirty="0" err="1">
                <a:highlight>
                  <a:srgbClr val="00FFFF"/>
                </a:highlight>
                <a:sym typeface="Wingdings" panose="05000000000000000000" pitchFamily="2" charset="2"/>
              </a:rPr>
              <a:t>Dress</a:t>
            </a:r>
            <a:r>
              <a:rPr lang="fr-FR" b="1" dirty="0">
                <a:highlight>
                  <a:srgbClr val="00FFFF"/>
                </a:highlight>
                <a:sym typeface="Wingdings" panose="05000000000000000000" pitchFamily="2" charset="2"/>
              </a:rPr>
              <a:t>-code Pro</a:t>
            </a:r>
            <a:r>
              <a:rPr lang="fr-FR" dirty="0">
                <a:highlight>
                  <a:srgbClr val="00FFFF"/>
                </a:highlight>
                <a:sym typeface="Wingdings" panose="05000000000000000000" pitchFamily="2" charset="2"/>
              </a:rPr>
              <a:t>!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fr-FR" b="1" dirty="0">
                <a:sym typeface="Wingdings" panose="05000000000000000000" pitchFamily="2" charset="2"/>
              </a:rPr>
              <a:t>Les PFMP</a:t>
            </a:r>
            <a:r>
              <a:rPr lang="fr-FR" dirty="0">
                <a:sym typeface="Wingdings" panose="05000000000000000000" pitchFamily="2" charset="2"/>
              </a:rPr>
              <a:t> : Périodes de Formation en Milieu Professionnel  - vaccinations obligatoires et </a:t>
            </a:r>
            <a:r>
              <a:rPr lang="fr-FR" dirty="0">
                <a:highlight>
                  <a:srgbClr val="FFFF00"/>
                </a:highlight>
                <a:sym typeface="Wingdings" panose="05000000000000000000" pitchFamily="2" charset="2"/>
              </a:rPr>
              <a:t>totalité des jours à accomplir sinon </a:t>
            </a:r>
            <a:r>
              <a:rPr lang="fr-FR" strike="dblStrike" dirty="0">
                <a:highlight>
                  <a:srgbClr val="FFFF00"/>
                </a:highlight>
                <a:sym typeface="Wingdings" panose="05000000000000000000" pitchFamily="2" charset="2"/>
              </a:rPr>
              <a:t>CAP</a:t>
            </a:r>
            <a:r>
              <a:rPr lang="fr-FR" dirty="0">
                <a:highlight>
                  <a:srgbClr val="FFFF00"/>
                </a:highlight>
                <a:sym typeface="Wingdings" panose="05000000000000000000" pitchFamily="2" charset="2"/>
              </a:rPr>
              <a:t> </a:t>
            </a:r>
            <a:r>
              <a:rPr lang="fr-FR" strike="dblStrike" dirty="0">
                <a:highlight>
                  <a:srgbClr val="FFFF00"/>
                </a:highlight>
                <a:sym typeface="Wingdings" panose="05000000000000000000" pitchFamily="2" charset="2"/>
              </a:rPr>
              <a:t>BAC</a:t>
            </a:r>
          </a:p>
          <a:p>
            <a:pPr marL="0" indent="0">
              <a:buNone/>
            </a:pPr>
            <a:r>
              <a:rPr lang="fr-FR" dirty="0">
                <a:highlight>
                  <a:srgbClr val="FFFF00"/>
                </a:highlight>
                <a:sym typeface="Wingdings" panose="05000000000000000000" pitchFamily="2" charset="2"/>
              </a:rPr>
              <a:t>RIB à donner à l’inscription pour gratification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fr-FR" dirty="0">
                <a:sym typeface="Wingdings" panose="05000000000000000000" pitchFamily="2" charset="2"/>
              </a:rPr>
              <a:t>L’évaluation  NN Non Noté = Absentéiste</a:t>
            </a:r>
          </a:p>
        </p:txBody>
      </p:sp>
    </p:spTree>
    <p:extLst>
      <p:ext uri="{BB962C8B-B14F-4D97-AF65-F5344CB8AC3E}">
        <p14:creationId xmlns:p14="http://schemas.microsoft.com/office/powerpoint/2010/main" val="43740326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Les jeudis « </a:t>
            </a:r>
            <a:r>
              <a:rPr lang="fr-FR" dirty="0" err="1"/>
              <a:t>dress</a:t>
            </a:r>
            <a:r>
              <a:rPr lang="fr-FR" dirty="0"/>
              <a:t>-code pro »</a:t>
            </a:r>
          </a:p>
        </p:txBody>
      </p:sp>
      <p:sp>
        <p:nvSpPr>
          <p:cNvPr id="6" name="Espace réservé du contenu 2">
            <a:extLst>
              <a:ext uri="{FF2B5EF4-FFF2-40B4-BE49-F238E27FC236}">
                <a16:creationId xmlns:a16="http://schemas.microsoft.com/office/drawing/2014/main" id="{E1A23311-842E-42EA-83F5-FC77EEFF52DB}"/>
              </a:ext>
            </a:extLst>
          </p:cNvPr>
          <p:cNvSpPr txBox="1">
            <a:spLocks/>
          </p:cNvSpPr>
          <p:nvPr/>
        </p:nvSpPr>
        <p:spPr bwMode="auto">
          <a:xfrm>
            <a:off x="457200" y="1417638"/>
            <a:ext cx="8229600" cy="470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Font typeface="Arial" charset="0"/>
              <a:buNone/>
            </a:pPr>
            <a:r>
              <a:rPr lang="fr-FR" sz="2800" dirty="0"/>
              <a:t>Démarrage </a:t>
            </a:r>
            <a:r>
              <a:rPr lang="fr-FR" sz="2800" b="1" dirty="0">
                <a:solidFill>
                  <a:srgbClr val="FF0000"/>
                </a:solidFill>
                <a:highlight>
                  <a:srgbClr val="FFFF00"/>
                </a:highlight>
              </a:rPr>
              <a:t>le jeudi 21 septembre</a:t>
            </a:r>
            <a:r>
              <a:rPr lang="fr-FR" sz="2800" dirty="0"/>
              <a:t>, jour de la photo de classe (obligatoire), tous les élèves sont attendus avec :</a:t>
            </a:r>
          </a:p>
          <a:p>
            <a:r>
              <a:rPr lang="fr-FR" dirty="0"/>
              <a:t>Pantalon, jupe, robe (sans trous, sans tâches, sans délavages – ni jogging ni jeans…)</a:t>
            </a:r>
          </a:p>
          <a:p>
            <a:r>
              <a:rPr lang="fr-FR" dirty="0"/>
              <a:t>Haut sobre (chemise, polo, t-shirt, pull – sans logos ou grosses inscriptions…)</a:t>
            </a:r>
          </a:p>
          <a:p>
            <a:r>
              <a:rPr lang="fr-FR" dirty="0"/>
              <a:t>Chaussures habillées (tennis, de couleur unie, propres acceptées…).</a:t>
            </a:r>
          </a:p>
          <a:p>
            <a:pPr marL="0" indent="0">
              <a:buFont typeface="Arial" charset="0"/>
              <a:buNone/>
            </a:pPr>
            <a:r>
              <a:rPr lang="fr-FR" dirty="0">
                <a:highlight>
                  <a:srgbClr val="FFFF00"/>
                </a:highlight>
              </a:rPr>
              <a:t>Les joggings sont pour l’EPS seulement et dans les sacs, on se change…</a:t>
            </a:r>
          </a:p>
          <a:p>
            <a:pPr>
              <a:buFont typeface="Arial" charset="0"/>
              <a:buNone/>
            </a:pPr>
            <a:endParaRPr lang="fr-FR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93F94093-DD4E-47A9-AE5B-6E09BD5171A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5536" y="332656"/>
            <a:ext cx="8424936" cy="6264696"/>
          </a:xfrm>
        </p:spPr>
        <p:txBody>
          <a:bodyPr/>
          <a:lstStyle/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D8032A47-E5C6-462D-8CFC-3C98090F712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3217" y="332656"/>
            <a:ext cx="2943225" cy="3314700"/>
          </a:xfrm>
          <a:prstGeom prst="rect">
            <a:avLst/>
          </a:prstGeom>
        </p:spPr>
      </p:pic>
      <p:sp>
        <p:nvSpPr>
          <p:cNvPr id="5" name="Ellipse 4">
            <a:extLst>
              <a:ext uri="{FF2B5EF4-FFF2-40B4-BE49-F238E27FC236}">
                <a16:creationId xmlns:a16="http://schemas.microsoft.com/office/drawing/2014/main" id="{9584AF55-5BBE-4D79-8F9F-7424F2B7B40E}"/>
              </a:ext>
            </a:extLst>
          </p:cNvPr>
          <p:cNvSpPr/>
          <p:nvPr/>
        </p:nvSpPr>
        <p:spPr>
          <a:xfrm>
            <a:off x="2771800" y="309735"/>
            <a:ext cx="1656184" cy="115212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Blazer gris pour le tertiaire</a:t>
            </a:r>
          </a:p>
        </p:txBody>
      </p:sp>
      <p:sp>
        <p:nvSpPr>
          <p:cNvPr id="6" name="Flèche : bas 5">
            <a:extLst>
              <a:ext uri="{FF2B5EF4-FFF2-40B4-BE49-F238E27FC236}">
                <a16:creationId xmlns:a16="http://schemas.microsoft.com/office/drawing/2014/main" id="{90E0A423-4C89-45CD-9430-47859964AC31}"/>
              </a:ext>
            </a:extLst>
          </p:cNvPr>
          <p:cNvSpPr/>
          <p:nvPr/>
        </p:nvSpPr>
        <p:spPr>
          <a:xfrm rot="1408924">
            <a:off x="2771800" y="1412776"/>
            <a:ext cx="648072" cy="57606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49BD8215-2CDD-43C1-83D3-7DC35FE62B6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2332" y="4176817"/>
            <a:ext cx="5404282" cy="1224136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760CF482-4F5D-4403-89B4-9326D00EF9E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83803" y="182436"/>
            <a:ext cx="3586163" cy="1495425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557EB7DD-6E5A-4F65-8A7C-051BB6ED524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38639" y="1772816"/>
            <a:ext cx="2409825" cy="1619250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009676D1-E878-4914-A3D0-C50E4D6866F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812922" y="4977038"/>
            <a:ext cx="4093638" cy="1761406"/>
          </a:xfrm>
          <a:prstGeom prst="rect">
            <a:avLst/>
          </a:prstGeom>
        </p:spPr>
      </p:pic>
      <p:sp>
        <p:nvSpPr>
          <p:cNvPr id="12" name="Forme libre : forme 11">
            <a:extLst>
              <a:ext uri="{FF2B5EF4-FFF2-40B4-BE49-F238E27FC236}">
                <a16:creationId xmlns:a16="http://schemas.microsoft.com/office/drawing/2014/main" id="{394481BE-9135-44E5-A68B-15EDEC1F7F87}"/>
              </a:ext>
            </a:extLst>
          </p:cNvPr>
          <p:cNvSpPr/>
          <p:nvPr/>
        </p:nvSpPr>
        <p:spPr>
          <a:xfrm>
            <a:off x="176360" y="4270789"/>
            <a:ext cx="5132653" cy="1155671"/>
          </a:xfrm>
          <a:custGeom>
            <a:avLst/>
            <a:gdLst>
              <a:gd name="connsiteX0" fmla="*/ 0 w 5132653"/>
              <a:gd name="connsiteY0" fmla="*/ 170528 h 1155671"/>
              <a:gd name="connsiteX1" fmla="*/ 5115339 w 5132653"/>
              <a:gd name="connsiteY1" fmla="*/ 1104806 h 1155671"/>
              <a:gd name="connsiteX2" fmla="*/ 1775791 w 5132653"/>
              <a:gd name="connsiteY2" fmla="*/ 57885 h 1155671"/>
              <a:gd name="connsiteX3" fmla="*/ 4876800 w 5132653"/>
              <a:gd name="connsiteY3" fmla="*/ 243415 h 1155671"/>
              <a:gd name="connsiteX4" fmla="*/ 178904 w 5132653"/>
              <a:gd name="connsiteY4" fmla="*/ 1151189 h 1155671"/>
              <a:gd name="connsiteX5" fmla="*/ 5128591 w 5132653"/>
              <a:gd name="connsiteY5" fmla="*/ 614476 h 1155671"/>
              <a:gd name="connsiteX6" fmla="*/ 5128591 w 5132653"/>
              <a:gd name="connsiteY6" fmla="*/ 614476 h 11556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132653" h="1155671">
                <a:moveTo>
                  <a:pt x="0" y="170528"/>
                </a:moveTo>
                <a:cubicBezTo>
                  <a:pt x="2409687" y="647054"/>
                  <a:pt x="4819374" y="1123580"/>
                  <a:pt x="5115339" y="1104806"/>
                </a:cubicBezTo>
                <a:cubicBezTo>
                  <a:pt x="5411304" y="1086032"/>
                  <a:pt x="1815548" y="201450"/>
                  <a:pt x="1775791" y="57885"/>
                </a:cubicBezTo>
                <a:cubicBezTo>
                  <a:pt x="1736034" y="-85680"/>
                  <a:pt x="5142948" y="61198"/>
                  <a:pt x="4876800" y="243415"/>
                </a:cubicBezTo>
                <a:cubicBezTo>
                  <a:pt x="4610652" y="425632"/>
                  <a:pt x="136939" y="1089346"/>
                  <a:pt x="178904" y="1151189"/>
                </a:cubicBezTo>
                <a:cubicBezTo>
                  <a:pt x="220869" y="1213032"/>
                  <a:pt x="5128591" y="614476"/>
                  <a:pt x="5128591" y="614476"/>
                </a:cubicBezTo>
                <a:lnTo>
                  <a:pt x="5128591" y="614476"/>
                </a:lnTo>
              </a:path>
            </a:pathLst>
          </a:cu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Forme libre : forme 7">
            <a:extLst>
              <a:ext uri="{FF2B5EF4-FFF2-40B4-BE49-F238E27FC236}">
                <a16:creationId xmlns:a16="http://schemas.microsoft.com/office/drawing/2014/main" id="{3221DC25-2F5B-49D8-9C69-35D5D97415F5}"/>
              </a:ext>
            </a:extLst>
          </p:cNvPr>
          <p:cNvSpPr/>
          <p:nvPr/>
        </p:nvSpPr>
        <p:spPr>
          <a:xfrm>
            <a:off x="4932039" y="5290436"/>
            <a:ext cx="3920751" cy="1041991"/>
          </a:xfrm>
          <a:custGeom>
            <a:avLst/>
            <a:gdLst>
              <a:gd name="connsiteX0" fmla="*/ 0 w 5132653"/>
              <a:gd name="connsiteY0" fmla="*/ 170528 h 1155671"/>
              <a:gd name="connsiteX1" fmla="*/ 5115339 w 5132653"/>
              <a:gd name="connsiteY1" fmla="*/ 1104806 h 1155671"/>
              <a:gd name="connsiteX2" fmla="*/ 1775791 w 5132653"/>
              <a:gd name="connsiteY2" fmla="*/ 57885 h 1155671"/>
              <a:gd name="connsiteX3" fmla="*/ 4876800 w 5132653"/>
              <a:gd name="connsiteY3" fmla="*/ 243415 h 1155671"/>
              <a:gd name="connsiteX4" fmla="*/ 178904 w 5132653"/>
              <a:gd name="connsiteY4" fmla="*/ 1151189 h 1155671"/>
              <a:gd name="connsiteX5" fmla="*/ 5128591 w 5132653"/>
              <a:gd name="connsiteY5" fmla="*/ 614476 h 1155671"/>
              <a:gd name="connsiteX6" fmla="*/ 5128591 w 5132653"/>
              <a:gd name="connsiteY6" fmla="*/ 614476 h 11556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132653" h="1155671">
                <a:moveTo>
                  <a:pt x="0" y="170528"/>
                </a:moveTo>
                <a:cubicBezTo>
                  <a:pt x="2409687" y="647054"/>
                  <a:pt x="4819374" y="1123580"/>
                  <a:pt x="5115339" y="1104806"/>
                </a:cubicBezTo>
                <a:cubicBezTo>
                  <a:pt x="5411304" y="1086032"/>
                  <a:pt x="1815548" y="201450"/>
                  <a:pt x="1775791" y="57885"/>
                </a:cubicBezTo>
                <a:cubicBezTo>
                  <a:pt x="1736034" y="-85680"/>
                  <a:pt x="5142948" y="61198"/>
                  <a:pt x="4876800" y="243415"/>
                </a:cubicBezTo>
                <a:cubicBezTo>
                  <a:pt x="4610652" y="425632"/>
                  <a:pt x="136939" y="1089346"/>
                  <a:pt x="178904" y="1151189"/>
                </a:cubicBezTo>
                <a:cubicBezTo>
                  <a:pt x="220869" y="1213032"/>
                  <a:pt x="5128591" y="614476"/>
                  <a:pt x="5128591" y="614476"/>
                </a:cubicBezTo>
                <a:lnTo>
                  <a:pt x="5128591" y="614476"/>
                </a:lnTo>
              </a:path>
            </a:pathLst>
          </a:cu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A49F89C2-8279-4189-BE9B-2EE3D906A7C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311396" y="1733457"/>
            <a:ext cx="1019175" cy="542925"/>
          </a:xfrm>
          <a:prstGeom prst="rect">
            <a:avLst/>
          </a:prstGeom>
        </p:spPr>
      </p:pic>
      <p:pic>
        <p:nvPicPr>
          <p:cNvPr id="14" name="Image 13">
            <a:extLst>
              <a:ext uri="{FF2B5EF4-FFF2-40B4-BE49-F238E27FC236}">
                <a16:creationId xmlns:a16="http://schemas.microsoft.com/office/drawing/2014/main" id="{C5831368-218F-4750-A60F-DB6BDD0DCB79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689995" y="1960846"/>
            <a:ext cx="1242044" cy="1257570"/>
          </a:xfrm>
          <a:prstGeom prst="rect">
            <a:avLst/>
          </a:prstGeom>
        </p:spPr>
      </p:pic>
      <p:pic>
        <p:nvPicPr>
          <p:cNvPr id="15" name="Image 14">
            <a:extLst>
              <a:ext uri="{FF2B5EF4-FFF2-40B4-BE49-F238E27FC236}">
                <a16:creationId xmlns:a16="http://schemas.microsoft.com/office/drawing/2014/main" id="{007ADAAB-E9FC-4D4B-9325-1444D4D3E422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338837" y="5437887"/>
            <a:ext cx="1181231" cy="1331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737977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43191FCB-A2EE-4139-9AA1-1ADE2ED9492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59832" y="389629"/>
            <a:ext cx="5904657" cy="6108278"/>
          </a:xfrm>
        </p:spPr>
        <p:txBody>
          <a:bodyPr/>
          <a:lstStyle/>
          <a:p>
            <a:pPr algn="just"/>
            <a:r>
              <a:rPr lang="fr-FR" sz="2400" b="1" dirty="0"/>
              <a:t>Autonomie et rigueur</a:t>
            </a:r>
            <a:r>
              <a:rPr lang="fr-FR" sz="2400" dirty="0"/>
              <a:t>.</a:t>
            </a:r>
          </a:p>
          <a:p>
            <a:pPr marL="0" indent="0" algn="just">
              <a:buNone/>
            </a:pPr>
            <a:r>
              <a:rPr lang="fr-FR" sz="2000" dirty="0"/>
              <a:t>Les employeurs recherchent une personne ponctuelle, assidue, pointilleuse et organisée, capable d’avancer seule dans n’importe quel projet.</a:t>
            </a:r>
          </a:p>
          <a:p>
            <a:pPr algn="just"/>
            <a:endParaRPr lang="fr-FR" sz="1400" dirty="0"/>
          </a:p>
          <a:p>
            <a:r>
              <a:rPr lang="fr-FR" sz="2400" b="1" dirty="0"/>
              <a:t>Coopération, adaptabilité et communication.</a:t>
            </a:r>
          </a:p>
          <a:p>
            <a:pPr marL="0" indent="0" algn="just">
              <a:buNone/>
            </a:pPr>
            <a:r>
              <a:rPr lang="fr-FR" sz="2000" dirty="0"/>
              <a:t>Au-delà de vos diplômes et de vos compétences, les entreprises recherchent avant tout une personnalité, capable de s’intégrer, de s’adapter facilement et de participer activement à la cohésion du groupe en communiquant sereinement.</a:t>
            </a:r>
          </a:p>
          <a:p>
            <a:pPr marL="0" indent="0" algn="just">
              <a:buNone/>
            </a:pPr>
            <a:endParaRPr lang="fr-FR" sz="1400" dirty="0"/>
          </a:p>
          <a:p>
            <a:pPr algn="just"/>
            <a:r>
              <a:rPr lang="fr-FR" sz="2400" b="1" dirty="0"/>
              <a:t>Confiance et curiosité</a:t>
            </a:r>
            <a:r>
              <a:rPr lang="fr-FR" sz="2400" dirty="0"/>
              <a:t>.</a:t>
            </a:r>
          </a:p>
          <a:p>
            <a:pPr marL="0" indent="0" algn="just">
              <a:buNone/>
            </a:pPr>
            <a:r>
              <a:rPr lang="fr-FR" sz="2000" dirty="0"/>
              <a:t>Des jeunes motivés, curieux et confiants (pas trop non plus), voici des qualités grandement appréciées des recruteurs, qui privilégient toujours les jeunes qui ont soif d’apprendre, et donc de progresser ! </a:t>
            </a:r>
          </a:p>
          <a:p>
            <a:pPr marL="0" indent="0">
              <a:buNone/>
            </a:pPr>
            <a:endParaRPr lang="fr-FR" dirty="0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F6F63F76-CA02-4653-8976-F4B8BBBD40E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35521" y="1412776"/>
            <a:ext cx="2818656" cy="4691063"/>
          </a:xfrm>
        </p:spPr>
        <p:txBody>
          <a:bodyPr/>
          <a:lstStyle/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pPr algn="ctr"/>
            <a:r>
              <a:rPr lang="fr-FR" sz="3600" b="1" dirty="0"/>
              <a:t>Qualités</a:t>
            </a:r>
          </a:p>
          <a:p>
            <a:pPr algn="ctr"/>
            <a:r>
              <a:rPr lang="fr-FR" sz="2000" dirty="0"/>
              <a:t>– soft </a:t>
            </a:r>
            <a:r>
              <a:rPr lang="fr-FR" sz="2000" dirty="0" err="1"/>
              <a:t>skills</a:t>
            </a:r>
            <a:r>
              <a:rPr lang="fr-FR" sz="2000" dirty="0"/>
              <a:t> ou compétences humaines et relationnelles –</a:t>
            </a:r>
          </a:p>
          <a:p>
            <a:pPr algn="ctr"/>
            <a:r>
              <a:rPr lang="fr-FR" sz="2000" b="1" dirty="0"/>
              <a:t>les plus recherchées</a:t>
            </a:r>
          </a:p>
          <a:p>
            <a:pPr algn="ctr"/>
            <a:r>
              <a:rPr lang="fr-FR" sz="2000" b="1" dirty="0"/>
              <a:t>chez les jeunes</a:t>
            </a:r>
          </a:p>
          <a:p>
            <a:pPr algn="ctr"/>
            <a:r>
              <a:rPr lang="fr-FR" sz="2000" b="1" dirty="0"/>
              <a:t>en 2022</a:t>
            </a:r>
          </a:p>
          <a:p>
            <a:pPr algn="ctr"/>
            <a:r>
              <a:rPr lang="fr-FR" sz="2000" b="1" dirty="0"/>
              <a:t>par les recruteurs.</a:t>
            </a:r>
          </a:p>
          <a:p>
            <a:endParaRPr lang="fr-FR" dirty="0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F7DD4FBB-AA43-4CB1-BAA4-119791FF7CDD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539552" y="389629"/>
            <a:ext cx="2010594" cy="21199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924247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La persévérance!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fr-FR" b="1" dirty="0">
                <a:solidFill>
                  <a:schemeClr val="accent5"/>
                </a:solidFill>
              </a:rPr>
              <a:t>Engagement</a:t>
            </a:r>
            <a:r>
              <a:rPr lang="fr-FR" dirty="0"/>
              <a:t> dans une voie professionnelle!</a:t>
            </a:r>
          </a:p>
          <a:p>
            <a:pPr>
              <a:buNone/>
            </a:pPr>
            <a:endParaRPr lang="fr-FR" sz="2000" dirty="0"/>
          </a:p>
          <a:p>
            <a:pPr>
              <a:buNone/>
            </a:pPr>
            <a:r>
              <a:rPr lang="fr-FR" dirty="0"/>
              <a:t>En cas d’erreur, tenir bon pour avoir son diplôme CAP, diplôme intermédiaire en 1</a:t>
            </a:r>
            <a:r>
              <a:rPr lang="fr-FR" baseline="30000" dirty="0"/>
              <a:t>ère</a:t>
            </a:r>
            <a:r>
              <a:rPr lang="fr-FR" dirty="0"/>
              <a:t> , Bac pro en terminale pour pouvoir accéder à son nouveau souhait d’orientation.</a:t>
            </a:r>
          </a:p>
          <a:p>
            <a:pPr>
              <a:buNone/>
            </a:pPr>
            <a:endParaRPr lang="fr-FR" sz="2000" dirty="0"/>
          </a:p>
          <a:p>
            <a:pPr>
              <a:buNone/>
            </a:pPr>
            <a:r>
              <a:rPr lang="fr-FR" dirty="0"/>
              <a:t>Pour un CAP en alternance en 1 an il faut l’un de ces 3 diplômes!</a:t>
            </a:r>
          </a:p>
          <a:p>
            <a:pPr>
              <a:buNone/>
            </a:pPr>
            <a:endParaRPr lang="fr-FR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916832"/>
            <a:ext cx="8229600" cy="4209331"/>
          </a:xfrm>
        </p:spPr>
        <p:txBody>
          <a:bodyPr/>
          <a:lstStyle/>
          <a:p>
            <a:pPr marL="0" indent="0" algn="ctr">
              <a:buNone/>
            </a:pPr>
            <a:r>
              <a:rPr lang="fr-FR" sz="4400" dirty="0"/>
              <a:t>Bienvenue au Lycée Des Métiers Benoît Charvet</a:t>
            </a:r>
          </a:p>
          <a:p>
            <a:pPr marL="0" indent="0" algn="ctr">
              <a:buNone/>
            </a:pPr>
            <a:r>
              <a:rPr lang="fr-FR" sz="4400" dirty="0"/>
              <a:t>et très belle année scolaire et </a:t>
            </a:r>
            <a:r>
              <a:rPr lang="fr-FR" sz="4400"/>
              <a:t>professionnelle 2023-2024!</a:t>
            </a:r>
            <a:endParaRPr lang="fr-FR" sz="4400" dirty="0"/>
          </a:p>
        </p:txBody>
      </p:sp>
    </p:spTree>
    <p:extLst>
      <p:ext uri="{BB962C8B-B14F-4D97-AF65-F5344CB8AC3E}">
        <p14:creationId xmlns:p14="http://schemas.microsoft.com/office/powerpoint/2010/main" val="7940820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A3F2C93-C500-4028-A5A0-83D61F3B28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b="1" dirty="0">
                <a:solidFill>
                  <a:srgbClr val="0070C0"/>
                </a:solidFill>
              </a:rPr>
              <a:t>La Direction…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AFE139B3-5DB5-4723-AB13-32815F0914C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fr-FR" sz="4000" dirty="0"/>
              <a:t>Le Proviseur : Mme Redondo</a:t>
            </a:r>
            <a:endParaRPr lang="fr-FR" sz="1800" dirty="0"/>
          </a:p>
          <a:p>
            <a:pPr algn="ctr"/>
            <a:r>
              <a:rPr lang="fr-FR" sz="4000" dirty="0"/>
              <a:t>Le Proviseur Adj. : Mme Bernamont</a:t>
            </a:r>
            <a:endParaRPr lang="fr-FR" sz="2000" dirty="0"/>
          </a:p>
          <a:p>
            <a:pPr algn="ctr"/>
            <a:r>
              <a:rPr lang="fr-FR" sz="4000" dirty="0"/>
              <a:t>Le DDFP : Mme </a:t>
            </a:r>
            <a:r>
              <a:rPr lang="fr-FR" sz="4000" dirty="0" err="1"/>
              <a:t>Cabasson</a:t>
            </a:r>
            <a:endParaRPr lang="fr-FR" sz="4000" dirty="0"/>
          </a:p>
          <a:p>
            <a:pPr marL="0" indent="0" algn="ctr">
              <a:buNone/>
            </a:pPr>
            <a:r>
              <a:rPr lang="fr-FR" sz="2000" dirty="0"/>
              <a:t>(Directeur Délégué aux Formations Professionnelles)</a:t>
            </a:r>
          </a:p>
          <a:p>
            <a:pPr marL="0" indent="0" algn="ctr">
              <a:buNone/>
            </a:pPr>
            <a:endParaRPr lang="fr-FR" sz="2000" dirty="0"/>
          </a:p>
          <a:p>
            <a:pPr marL="0" indent="0" algn="ctr">
              <a:buNone/>
            </a:pPr>
            <a:r>
              <a:rPr lang="fr-FR" sz="2000" dirty="0">
                <a:highlight>
                  <a:srgbClr val="FFFF00"/>
                </a:highlight>
              </a:rPr>
              <a:t>Pour nous contacter, un seul mail :</a:t>
            </a:r>
          </a:p>
          <a:p>
            <a:pPr marL="0" indent="0" algn="ctr">
              <a:buNone/>
            </a:pPr>
            <a:r>
              <a:rPr lang="fr-FR" sz="4400" dirty="0">
                <a:highlight>
                  <a:srgbClr val="FFFF00"/>
                </a:highlight>
              </a:rPr>
              <a:t>0420049a@ac-lyon.fr</a:t>
            </a:r>
            <a:endParaRPr lang="fr-FR" sz="6000" dirty="0">
              <a:highlight>
                <a:srgbClr val="FFFF00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42327086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fr-FR" dirty="0">
                <a:solidFill>
                  <a:schemeClr val="accent4">
                    <a:lumMod val="75000"/>
                  </a:schemeClr>
                </a:solidFill>
              </a:rPr>
              <a:t>EPLE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51520" y="1484784"/>
            <a:ext cx="8712968" cy="4525963"/>
          </a:xfrm>
        </p:spPr>
        <p:txBody>
          <a:bodyPr>
            <a:normAutofit lnSpcReduction="10000"/>
          </a:bodyPr>
          <a:lstStyle/>
          <a:p>
            <a:pPr>
              <a:lnSpc>
                <a:spcPct val="90000"/>
              </a:lnSpc>
            </a:pPr>
            <a:r>
              <a:rPr lang="fr-FR" dirty="0"/>
              <a:t>UNE PERSONNALITE JURIDIQUE DONC UNE AUTONOMIE ADMINISTRATIVE ET PEDAGOGIQUE</a:t>
            </a:r>
          </a:p>
          <a:p>
            <a:pPr>
              <a:lnSpc>
                <a:spcPct val="90000"/>
              </a:lnSpc>
            </a:pPr>
            <a:endParaRPr lang="fr-FR" sz="3000" dirty="0"/>
          </a:p>
          <a:p>
            <a:pPr>
              <a:lnSpc>
                <a:spcPct val="90000"/>
              </a:lnSpc>
            </a:pPr>
            <a:r>
              <a:rPr lang="fr-FR" sz="3000" dirty="0"/>
              <a:t>SES ACTEURS</a:t>
            </a:r>
            <a:r>
              <a:rPr lang="fr-FR" sz="3000" dirty="0">
                <a:sym typeface="Wingdings" panose="05000000000000000000" pitchFamily="2" charset="2"/>
              </a:rPr>
              <a:t>  </a:t>
            </a:r>
            <a:r>
              <a:rPr lang="fr-FR" sz="3000" b="1" dirty="0">
                <a:solidFill>
                  <a:srgbClr val="7030A0"/>
                </a:solidFill>
                <a:sym typeface="Wingdings" panose="05000000000000000000" pitchFamily="2" charset="2"/>
              </a:rPr>
              <a:t>Conseil d’Administration </a:t>
            </a:r>
          </a:p>
          <a:p>
            <a:pPr algn="ctr">
              <a:lnSpc>
                <a:spcPct val="90000"/>
              </a:lnSpc>
              <a:buNone/>
            </a:pPr>
            <a:r>
              <a:rPr lang="fr-FR" sz="3000" b="1" dirty="0">
                <a:solidFill>
                  <a:schemeClr val="accent5"/>
                </a:solidFill>
                <a:highlight>
                  <a:srgbClr val="FFFF00"/>
                </a:highlight>
                <a:sym typeface="Wingdings" panose="05000000000000000000" pitchFamily="2" charset="2"/>
              </a:rPr>
              <a:t>BESOIN DE PARENTS VOLONTAIRES</a:t>
            </a:r>
            <a:endParaRPr lang="fr-FR" sz="3000" dirty="0">
              <a:solidFill>
                <a:schemeClr val="accent5"/>
              </a:solidFill>
              <a:highlight>
                <a:srgbClr val="FFFF00"/>
              </a:highlight>
            </a:endParaRPr>
          </a:p>
          <a:p>
            <a:pPr>
              <a:lnSpc>
                <a:spcPct val="90000"/>
              </a:lnSpc>
            </a:pPr>
            <a:r>
              <a:rPr lang="fr-FR" sz="3000" dirty="0"/>
              <a:t>SES INSTANCES  </a:t>
            </a:r>
            <a:r>
              <a:rPr lang="fr-FR" sz="3000" dirty="0">
                <a:sym typeface="Wingdings" panose="05000000000000000000" pitchFamily="2" charset="2"/>
              </a:rPr>
              <a:t> </a:t>
            </a:r>
            <a:r>
              <a:rPr lang="fr-FR" sz="3000" b="1" dirty="0">
                <a:solidFill>
                  <a:srgbClr val="7030A0"/>
                </a:solidFill>
                <a:sym typeface="Wingdings" panose="05000000000000000000" pitchFamily="2" charset="2"/>
              </a:rPr>
              <a:t>Conseil de Vie Lycéenne</a:t>
            </a:r>
            <a:endParaRPr lang="fr-FR" sz="3000" b="1" dirty="0">
              <a:solidFill>
                <a:srgbClr val="7030A0"/>
              </a:solidFill>
            </a:endParaRPr>
          </a:p>
          <a:p>
            <a:pPr>
              <a:lnSpc>
                <a:spcPct val="90000"/>
              </a:lnSpc>
            </a:pPr>
            <a:r>
              <a:rPr lang="fr-FR" sz="3000" dirty="0"/>
              <a:t>SES ASSOCIATIONS </a:t>
            </a:r>
            <a:r>
              <a:rPr lang="fr-FR" sz="3000" dirty="0">
                <a:sym typeface="Wingdings" panose="05000000000000000000" pitchFamily="2" charset="2"/>
              </a:rPr>
              <a:t> </a:t>
            </a:r>
            <a:r>
              <a:rPr lang="fr-FR" sz="3000" b="1" dirty="0">
                <a:solidFill>
                  <a:srgbClr val="7030A0"/>
                </a:solidFill>
                <a:sym typeface="Wingdings" panose="05000000000000000000" pitchFamily="2" charset="2"/>
              </a:rPr>
              <a:t>Maison Des Lycéens-AS</a:t>
            </a:r>
          </a:p>
          <a:p>
            <a:pPr marL="0" indent="0" algn="ctr">
              <a:lnSpc>
                <a:spcPct val="90000"/>
              </a:lnSpc>
              <a:buNone/>
            </a:pPr>
            <a:r>
              <a:rPr lang="fr-FR" sz="2000" b="1" dirty="0">
                <a:solidFill>
                  <a:srgbClr val="FF0000"/>
                </a:solidFill>
                <a:highlight>
                  <a:srgbClr val="FFFF00"/>
                </a:highlight>
                <a:sym typeface="Wingdings" panose="05000000000000000000" pitchFamily="2" charset="2"/>
              </a:rPr>
              <a:t>Adhésions nécessaires!!!</a:t>
            </a:r>
            <a:endParaRPr lang="fr-FR" sz="2000" b="1" dirty="0">
              <a:solidFill>
                <a:srgbClr val="FF0000"/>
              </a:solidFill>
              <a:highlight>
                <a:srgbClr val="FFFF00"/>
              </a:highlight>
            </a:endParaRPr>
          </a:p>
          <a:p>
            <a:pPr>
              <a:lnSpc>
                <a:spcPct val="90000"/>
              </a:lnSpc>
            </a:pPr>
            <a:r>
              <a:rPr lang="fr-FR" sz="3000" dirty="0"/>
              <a:t>SES 3 grands PRINCIPES : EGALITE,NEUTRALITE &amp; </a:t>
            </a:r>
            <a:r>
              <a:rPr lang="fr-FR" sz="3000" dirty="0">
                <a:highlight>
                  <a:srgbClr val="FFFF00"/>
                </a:highlight>
              </a:rPr>
              <a:t>LAICITE</a:t>
            </a:r>
            <a:r>
              <a:rPr lang="fr-FR" sz="3000" dirty="0"/>
              <a:t>,CONTINUITE </a:t>
            </a:r>
          </a:p>
          <a:p>
            <a:pPr>
              <a:lnSpc>
                <a:spcPct val="90000"/>
              </a:lnSpc>
              <a:buFont typeface="Arial" charset="0"/>
              <a:buNone/>
            </a:pPr>
            <a:endParaRPr lang="fr-FR" sz="30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4AF3831A-F212-4440-AB3F-9492008C61C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fr-FR" sz="3600" dirty="0"/>
          </a:p>
          <a:p>
            <a:pPr marL="0" indent="0">
              <a:buNone/>
            </a:pPr>
            <a:r>
              <a:rPr lang="fr-FR" sz="3600" dirty="0"/>
              <a:t>« La Laïcité en 3 minutes ou presque…» </a:t>
            </a:r>
          </a:p>
          <a:p>
            <a:pPr marL="0" indent="0">
              <a:buNone/>
            </a:pPr>
            <a:endParaRPr lang="fr-FR" sz="3600" dirty="0"/>
          </a:p>
          <a:p>
            <a:pPr marL="0" indent="0">
              <a:buNone/>
            </a:pPr>
            <a:r>
              <a:rPr lang="fr-FR" dirty="0"/>
              <a:t> </a:t>
            </a:r>
            <a:r>
              <a:rPr lang="fr-FR" sz="2800" dirty="0">
                <a:hlinkClick r:id="rId2"/>
              </a:rPr>
              <a:t>https://www.youtube.com/watch?v=fx50d_aqaUo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8764678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79512" y="650080"/>
            <a:ext cx="8496944" cy="1614041"/>
          </a:xfrm>
        </p:spPr>
        <p:txBody>
          <a:bodyPr/>
          <a:lstStyle/>
          <a:p>
            <a:r>
              <a:rPr lang="fr-FR" dirty="0"/>
              <a:t>Le respect, de notre lieu de vie commun, des horaires, des règles…</a:t>
            </a:r>
            <a:br>
              <a:rPr lang="fr-FR" dirty="0"/>
            </a:br>
            <a:br>
              <a:rPr lang="fr-FR" sz="1200" dirty="0"/>
            </a:br>
            <a:r>
              <a:rPr lang="fr-FR" sz="3200" dirty="0">
                <a:highlight>
                  <a:srgbClr val="FFFF00"/>
                </a:highlight>
              </a:rPr>
              <a:t>Respect des voisins </a:t>
            </a:r>
            <a:r>
              <a:rPr lang="fr-FR" sz="3200" dirty="0"/>
              <a:t>:</a:t>
            </a:r>
            <a:br>
              <a:rPr lang="fr-FR" sz="3200" dirty="0"/>
            </a:br>
            <a:r>
              <a:rPr lang="fr-FR" sz="2800" dirty="0"/>
              <a:t>marcher sur les trottoirs, déchets dans les poubelles</a:t>
            </a:r>
            <a:r>
              <a:rPr lang="fr-FR" sz="3200" dirty="0"/>
              <a:t>…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4218856"/>
            <a:ext cx="6400800" cy="2639144"/>
          </a:xfrm>
        </p:spPr>
        <p:txBody>
          <a:bodyPr/>
          <a:lstStyle/>
          <a:p>
            <a:endParaRPr lang="fr-FR" dirty="0"/>
          </a:p>
          <a:p>
            <a:endParaRPr lang="fr-FR" dirty="0"/>
          </a:p>
          <a:p>
            <a:r>
              <a:rPr lang="fr-FR" dirty="0">
                <a:solidFill>
                  <a:schemeClr val="tx1"/>
                </a:solidFill>
              </a:rPr>
              <a:t>Le carnet en ligne.</a:t>
            </a:r>
          </a:p>
          <a:p>
            <a:r>
              <a:rPr lang="fr-FR" dirty="0" err="1">
                <a:solidFill>
                  <a:schemeClr val="tx1"/>
                </a:solidFill>
              </a:rPr>
              <a:t>Pass’Région</a:t>
            </a:r>
            <a:r>
              <a:rPr lang="fr-FR" dirty="0">
                <a:solidFill>
                  <a:schemeClr val="tx1"/>
                </a:solidFill>
              </a:rPr>
              <a:t> obligatoire</a:t>
            </a:r>
          </a:p>
        </p:txBody>
      </p:sp>
      <p:graphicFrame>
        <p:nvGraphicFramePr>
          <p:cNvPr id="5" name="Tableau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43265295"/>
              </p:ext>
            </p:extLst>
          </p:nvPr>
        </p:nvGraphicFramePr>
        <p:xfrm>
          <a:off x="2195736" y="2971772"/>
          <a:ext cx="5094630" cy="219606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8418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4182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1956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122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00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08012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290384">
                <a:tc gridSpan="6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dirty="0">
                          <a:effectLst/>
                        </a:rPr>
                        <a:t>HORAIRE DES SONNERIES</a:t>
                      </a:r>
                      <a:endParaRPr lang="fr-FR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32308"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100" dirty="0">
                          <a:effectLst/>
                        </a:rPr>
                        <a:t>Ouverture du portail à </a:t>
                      </a:r>
                      <a:r>
                        <a:rPr lang="fr-FR" sz="1100" dirty="0">
                          <a:solidFill>
                            <a:srgbClr val="FF0000"/>
                          </a:solidFill>
                          <a:effectLst/>
                        </a:rPr>
                        <a:t>7h40</a:t>
                      </a:r>
                      <a:endParaRPr lang="fr-FR" sz="1200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100" dirty="0">
                          <a:effectLst/>
                        </a:rPr>
                        <a:t>Ouverture du portail à </a:t>
                      </a:r>
                      <a:r>
                        <a:rPr lang="fr-FR" sz="1100" b="1" dirty="0">
                          <a:solidFill>
                            <a:srgbClr val="FF0000"/>
                          </a:solidFill>
                          <a:effectLst/>
                        </a:rPr>
                        <a:t>13h15</a:t>
                      </a:r>
                      <a:endParaRPr lang="fr-FR" sz="1200" b="1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32308">
                <a:tc rowSpan="6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100" dirty="0">
                          <a:effectLst/>
                        </a:rPr>
                        <a:t>Matin</a:t>
                      </a:r>
                      <a:endParaRPr lang="fr-FR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vert="wordArtVert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100" dirty="0">
                          <a:effectLst/>
                        </a:rPr>
                        <a:t>8h05</a:t>
                      </a:r>
                      <a:endParaRPr lang="fr-FR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100">
                          <a:effectLst/>
                        </a:rPr>
                        <a:t>Début M1</a:t>
                      </a:r>
                      <a:endParaRPr lang="fr-FR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 rowSpan="6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100" dirty="0">
                          <a:effectLst/>
                        </a:rPr>
                        <a:t>Après-midi</a:t>
                      </a:r>
                      <a:endParaRPr lang="fr-FR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vert="wordArtVert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100" dirty="0">
                          <a:effectLst/>
                        </a:rPr>
                        <a:t>13h00</a:t>
                      </a:r>
                      <a:endParaRPr lang="fr-FR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100" dirty="0">
                          <a:effectLst/>
                        </a:rPr>
                        <a:t>Début S1</a:t>
                      </a:r>
                      <a:endParaRPr lang="fr-FR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32308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100" dirty="0">
                          <a:effectLst/>
                        </a:rPr>
                        <a:t>9h00</a:t>
                      </a:r>
                      <a:endParaRPr lang="fr-FR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100">
                          <a:effectLst/>
                        </a:rPr>
                        <a:t>Début M2</a:t>
                      </a:r>
                      <a:endParaRPr lang="fr-FR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100" dirty="0">
                          <a:effectLst/>
                        </a:rPr>
                        <a:t>13h55</a:t>
                      </a:r>
                      <a:endParaRPr lang="fr-FR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100">
                          <a:effectLst/>
                        </a:rPr>
                        <a:t>Début S2</a:t>
                      </a:r>
                      <a:endParaRPr lang="fr-FR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08862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100" b="1" dirty="0">
                          <a:solidFill>
                            <a:srgbClr val="7030A0"/>
                          </a:solidFill>
                          <a:effectLst/>
                        </a:rPr>
                        <a:t>9h55 - 10h10</a:t>
                      </a:r>
                      <a:endParaRPr lang="fr-FR" sz="1200" b="1" dirty="0">
                        <a:solidFill>
                          <a:srgbClr val="7030A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100" b="1" dirty="0">
                          <a:solidFill>
                            <a:srgbClr val="7030A0"/>
                          </a:solidFill>
                          <a:effectLst/>
                        </a:rPr>
                        <a:t>Récréation</a:t>
                      </a:r>
                      <a:endParaRPr lang="fr-FR" sz="1200" b="1" dirty="0">
                        <a:solidFill>
                          <a:srgbClr val="7030A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solidFill>
                      <a:srgbClr val="92D05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100" dirty="0">
                          <a:effectLst/>
                        </a:rPr>
                        <a:t>14h50</a:t>
                      </a:r>
                      <a:endParaRPr lang="fr-FR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100" dirty="0">
                          <a:effectLst/>
                        </a:rPr>
                        <a:t>Début S3</a:t>
                      </a:r>
                      <a:endParaRPr lang="fr-FR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32308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100" dirty="0">
                          <a:effectLst/>
                        </a:rPr>
                        <a:t>10h10</a:t>
                      </a:r>
                      <a:endParaRPr lang="fr-FR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100" dirty="0">
                          <a:effectLst/>
                        </a:rPr>
                        <a:t>Début M3</a:t>
                      </a:r>
                      <a:endParaRPr lang="fr-FR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100" b="1" dirty="0">
                          <a:solidFill>
                            <a:srgbClr val="7030A0"/>
                          </a:solidFill>
                          <a:effectLst/>
                        </a:rPr>
                        <a:t>15h45 – 16h00</a:t>
                      </a:r>
                      <a:endParaRPr lang="fr-FR" sz="1200" b="1" dirty="0">
                        <a:solidFill>
                          <a:srgbClr val="7030A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100" b="1" dirty="0">
                          <a:solidFill>
                            <a:srgbClr val="7030A0"/>
                          </a:solidFill>
                          <a:effectLst/>
                        </a:rPr>
                        <a:t>Récréation</a:t>
                      </a:r>
                      <a:endParaRPr lang="fr-FR" sz="1200" b="1" dirty="0">
                        <a:solidFill>
                          <a:srgbClr val="7030A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32308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100" dirty="0">
                          <a:effectLst/>
                        </a:rPr>
                        <a:t>11h05</a:t>
                      </a:r>
                      <a:endParaRPr lang="fr-FR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100">
                          <a:effectLst/>
                        </a:rPr>
                        <a:t>Début M4</a:t>
                      </a:r>
                      <a:endParaRPr lang="fr-FR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100" dirty="0">
                          <a:effectLst/>
                        </a:rPr>
                        <a:t>16h00</a:t>
                      </a:r>
                      <a:endParaRPr lang="fr-FR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100" dirty="0">
                          <a:effectLst/>
                        </a:rPr>
                        <a:t>Début S4</a:t>
                      </a:r>
                      <a:endParaRPr lang="fr-FR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32308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100" dirty="0">
                          <a:effectLst/>
                        </a:rPr>
                        <a:t>12h00</a:t>
                      </a:r>
                      <a:endParaRPr lang="fr-FR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1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Début M5</a:t>
                      </a:r>
                      <a:endParaRPr lang="fr-FR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100" dirty="0">
                          <a:effectLst/>
                        </a:rPr>
                        <a:t>16h55</a:t>
                      </a:r>
                      <a:endParaRPr lang="fr-FR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100" dirty="0">
                          <a:effectLst/>
                        </a:rPr>
                        <a:t>Début S5</a:t>
                      </a:r>
                      <a:endParaRPr lang="fr-FR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2286000" y="2887663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8308397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D180988-9E90-4FBB-8D21-4257632081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Plan </a:t>
            </a:r>
            <a:r>
              <a:rPr lang="fr-FR" dirty="0" err="1"/>
              <a:t>vigipirate</a:t>
            </a:r>
            <a:r>
              <a:rPr lang="fr-FR" dirty="0"/>
              <a:t>, niveau « sécurité renforcée – risque attentat »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8D11988A-264C-4CB3-9B6F-0E2A2CBA97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7544" y="1772816"/>
            <a:ext cx="8229600" cy="4525963"/>
          </a:xfrm>
        </p:spPr>
        <p:txBody>
          <a:bodyPr/>
          <a:lstStyle/>
          <a:p>
            <a:pPr algn="just"/>
            <a:r>
              <a:rPr lang="fr-FR" dirty="0"/>
              <a:t>De nombreuses consignes de sécurité parmi lesquelles un </a:t>
            </a:r>
            <a:r>
              <a:rPr lang="fr-FR" b="1" dirty="0">
                <a:solidFill>
                  <a:srgbClr val="0070C0"/>
                </a:solidFill>
              </a:rPr>
              <a:t>contrôle visuel des sacs des élèves</a:t>
            </a:r>
            <a:r>
              <a:rPr lang="fr-FR" dirty="0"/>
              <a:t> à l’entrée de l’établissement….</a:t>
            </a:r>
          </a:p>
          <a:p>
            <a:pPr marL="0" indent="0" algn="just">
              <a:buNone/>
            </a:pPr>
            <a:endParaRPr lang="fr-FR" sz="1800" dirty="0"/>
          </a:p>
          <a:p>
            <a:pPr algn="just"/>
            <a:r>
              <a:rPr lang="fr-FR" dirty="0"/>
              <a:t>Des exercices évacuation, intrusion attentat et confinement…</a:t>
            </a:r>
          </a:p>
          <a:p>
            <a:pPr algn="just"/>
            <a:endParaRPr lang="fr-FR" sz="1800" dirty="0"/>
          </a:p>
          <a:p>
            <a:pPr algn="just"/>
            <a:r>
              <a:rPr lang="fr-FR" dirty="0">
                <a:highlight>
                  <a:srgbClr val="FFFF00"/>
                </a:highlight>
              </a:rPr>
              <a:t>PASS Région </a:t>
            </a:r>
            <a:r>
              <a:rPr lang="fr-FR" dirty="0"/>
              <a:t>pour rentrer par le tourniquet : </a:t>
            </a:r>
            <a:r>
              <a:rPr lang="fr-FR" dirty="0">
                <a:highlight>
                  <a:srgbClr val="FFFF00"/>
                </a:highlight>
              </a:rPr>
              <a:t>obligatoire!!!</a:t>
            </a:r>
          </a:p>
        </p:txBody>
      </p:sp>
    </p:spTree>
    <p:extLst>
      <p:ext uri="{BB962C8B-B14F-4D97-AF65-F5344CB8AC3E}">
        <p14:creationId xmlns:p14="http://schemas.microsoft.com/office/powerpoint/2010/main" val="204893615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>
                <a:solidFill>
                  <a:schemeClr val="accent4">
                    <a:lumMod val="75000"/>
                  </a:schemeClr>
                </a:solidFill>
              </a:rPr>
              <a:t>PUNITIONS &amp; SANCTIONS</a:t>
            </a:r>
          </a:p>
        </p:txBody>
      </p:sp>
      <p:sp>
        <p:nvSpPr>
          <p:cNvPr id="18434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fr-FR" dirty="0">
                <a:solidFill>
                  <a:schemeClr val="accent6"/>
                </a:solidFill>
              </a:rPr>
              <a:t>LES PUNITIONS </a:t>
            </a:r>
            <a:r>
              <a:rPr lang="fr-FR" dirty="0"/>
              <a:t>: (dans le RI)  </a:t>
            </a:r>
            <a:r>
              <a:rPr lang="fr-FR" b="1" dirty="0"/>
              <a:t>tout membre du personnel </a:t>
            </a:r>
            <a:r>
              <a:rPr lang="fr-FR" dirty="0">
                <a:sym typeface="Wingdings" pitchFamily="2" charset="2"/>
              </a:rPr>
              <a:t> </a:t>
            </a:r>
            <a:r>
              <a:rPr lang="fr-FR" dirty="0">
                <a:solidFill>
                  <a:schemeClr val="accent6"/>
                </a:solidFill>
                <a:sym typeface="Wingdings" pitchFamily="2" charset="2"/>
              </a:rPr>
              <a:t>manquements mineurs …</a:t>
            </a:r>
          </a:p>
          <a:p>
            <a:pPr eaLnBrk="1" hangingPunct="1"/>
            <a:endParaRPr lang="fr-FR" dirty="0">
              <a:sym typeface="Wingdings" pitchFamily="2" charset="2"/>
            </a:endParaRPr>
          </a:p>
          <a:p>
            <a:pPr eaLnBrk="1" hangingPunct="1"/>
            <a:r>
              <a:rPr lang="fr-FR" dirty="0">
                <a:solidFill>
                  <a:srgbClr val="FF0000"/>
                </a:solidFill>
                <a:sym typeface="Wingdings" pitchFamily="2" charset="2"/>
              </a:rPr>
              <a:t>LES SANCTIONS </a:t>
            </a:r>
            <a:r>
              <a:rPr lang="fr-FR" dirty="0">
                <a:sym typeface="Wingdings" pitchFamily="2" charset="2"/>
              </a:rPr>
              <a:t>: relèvent du Chef d’établissement ou du conseil de discipline</a:t>
            </a:r>
          </a:p>
          <a:p>
            <a:pPr eaLnBrk="1" hangingPunct="1">
              <a:buFont typeface="Arial" charset="0"/>
              <a:buNone/>
            </a:pPr>
            <a:r>
              <a:rPr lang="fr-FR" dirty="0">
                <a:sym typeface="Wingdings" pitchFamily="2" charset="2"/>
              </a:rPr>
              <a:t>    pour des </a:t>
            </a:r>
            <a:r>
              <a:rPr lang="fr-FR" dirty="0">
                <a:solidFill>
                  <a:srgbClr val="FF0000"/>
                </a:solidFill>
                <a:sym typeface="Wingdings" pitchFamily="2" charset="2"/>
              </a:rPr>
              <a:t>manquements graves </a:t>
            </a:r>
            <a:r>
              <a:rPr lang="fr-FR" dirty="0">
                <a:sym typeface="Wingdings" pitchFamily="2" charset="2"/>
              </a:rPr>
              <a:t>…</a:t>
            </a:r>
            <a:endParaRPr lang="fr-FR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4213" y="260648"/>
            <a:ext cx="7772400" cy="1079500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b="1" dirty="0">
                <a:solidFill>
                  <a:srgbClr val="0070C0"/>
                </a:solidFill>
              </a:rPr>
              <a:t>PUNITIONS</a:t>
            </a:r>
          </a:p>
        </p:txBody>
      </p:sp>
      <p:sp>
        <p:nvSpPr>
          <p:cNvPr id="19458" name="Sous-titre 2"/>
          <p:cNvSpPr>
            <a:spLocks noGrp="1"/>
          </p:cNvSpPr>
          <p:nvPr>
            <p:ph type="subTitle" idx="1"/>
          </p:nvPr>
        </p:nvSpPr>
        <p:spPr>
          <a:xfrm>
            <a:off x="646113" y="1340768"/>
            <a:ext cx="7848600" cy="4537521"/>
          </a:xfrm>
        </p:spPr>
        <p:txBody>
          <a:bodyPr/>
          <a:lstStyle/>
          <a:p>
            <a:pPr algn="just" eaLnBrk="1" hangingPunct="1">
              <a:lnSpc>
                <a:spcPct val="90000"/>
              </a:lnSpc>
              <a:buFont typeface="Arial" charset="0"/>
              <a:buChar char="•"/>
            </a:pPr>
            <a:r>
              <a:rPr lang="fr-FR" sz="3600" b="1" dirty="0">
                <a:solidFill>
                  <a:schemeClr val="tx1"/>
                </a:solidFill>
              </a:rPr>
              <a:t> </a:t>
            </a:r>
            <a:r>
              <a:rPr lang="fr-FR" b="1" dirty="0">
                <a:solidFill>
                  <a:schemeClr val="tx1"/>
                </a:solidFill>
              </a:rPr>
              <a:t>Inscription sur le carnet de correspondance</a:t>
            </a:r>
            <a:r>
              <a:rPr lang="fr-FR" dirty="0">
                <a:solidFill>
                  <a:schemeClr val="tx1"/>
                </a:solidFill>
              </a:rPr>
              <a:t>,</a:t>
            </a:r>
          </a:p>
          <a:p>
            <a:pPr algn="just" eaLnBrk="1" hangingPunct="1">
              <a:lnSpc>
                <a:spcPct val="90000"/>
              </a:lnSpc>
              <a:buFont typeface="Arial" charset="0"/>
              <a:buChar char="•"/>
            </a:pPr>
            <a:r>
              <a:rPr lang="fr-FR" dirty="0">
                <a:solidFill>
                  <a:schemeClr val="tx1"/>
                </a:solidFill>
              </a:rPr>
              <a:t> </a:t>
            </a:r>
            <a:r>
              <a:rPr lang="fr-FR" b="1" dirty="0">
                <a:solidFill>
                  <a:schemeClr val="tx1"/>
                </a:solidFill>
              </a:rPr>
              <a:t>Devoir supplémentaire </a:t>
            </a:r>
            <a:r>
              <a:rPr lang="fr-FR" sz="2800" dirty="0">
                <a:solidFill>
                  <a:schemeClr val="tx1"/>
                </a:solidFill>
              </a:rPr>
              <a:t>assorti ou non d’une retenue,</a:t>
            </a:r>
            <a:endParaRPr lang="fr-FR" dirty="0">
              <a:solidFill>
                <a:schemeClr val="tx1"/>
              </a:solidFill>
            </a:endParaRPr>
          </a:p>
          <a:p>
            <a:pPr algn="just" eaLnBrk="1" hangingPunct="1">
              <a:lnSpc>
                <a:spcPct val="90000"/>
              </a:lnSpc>
              <a:buFont typeface="Arial" charset="0"/>
              <a:buChar char="•"/>
            </a:pPr>
            <a:r>
              <a:rPr lang="fr-FR" dirty="0">
                <a:solidFill>
                  <a:schemeClr val="tx1"/>
                </a:solidFill>
              </a:rPr>
              <a:t> </a:t>
            </a:r>
            <a:r>
              <a:rPr lang="fr-FR" b="1" dirty="0">
                <a:solidFill>
                  <a:schemeClr val="tx1"/>
                </a:solidFill>
              </a:rPr>
              <a:t>Retenue</a:t>
            </a:r>
            <a:r>
              <a:rPr lang="fr-FR" dirty="0">
                <a:solidFill>
                  <a:schemeClr val="tx1"/>
                </a:solidFill>
              </a:rPr>
              <a:t> </a:t>
            </a:r>
            <a:r>
              <a:rPr lang="fr-FR" sz="2800" dirty="0">
                <a:solidFill>
                  <a:schemeClr val="tx1"/>
                </a:solidFill>
              </a:rPr>
              <a:t>pour faire un devoir ou un exercice non fait,</a:t>
            </a:r>
            <a:endParaRPr lang="fr-FR" dirty="0">
              <a:solidFill>
                <a:schemeClr val="tx1"/>
              </a:solidFill>
            </a:endParaRPr>
          </a:p>
          <a:p>
            <a:pPr algn="just" eaLnBrk="1" hangingPunct="1">
              <a:lnSpc>
                <a:spcPct val="90000"/>
              </a:lnSpc>
              <a:buFont typeface="Arial" charset="0"/>
              <a:buChar char="•"/>
            </a:pPr>
            <a:r>
              <a:rPr lang="fr-FR" dirty="0">
                <a:solidFill>
                  <a:schemeClr val="tx1"/>
                </a:solidFill>
              </a:rPr>
              <a:t> </a:t>
            </a:r>
            <a:r>
              <a:rPr lang="fr-FR" b="1" dirty="0">
                <a:solidFill>
                  <a:schemeClr val="tx1"/>
                </a:solidFill>
              </a:rPr>
              <a:t>Exclusion ponctuelle de cours </a:t>
            </a:r>
            <a:r>
              <a:rPr lang="fr-FR" sz="2400" dirty="0">
                <a:solidFill>
                  <a:schemeClr val="tx1"/>
                </a:solidFill>
              </a:rPr>
              <a:t>(l’élève est accompagné à la vie scolaire avec un travail à effectuer) ; justifiée par un manquement grave elle doit donner lieu systématiquement à une information écrite au CPE et au chef d’établissement (rapport d’incident), </a:t>
            </a:r>
            <a:endParaRPr lang="fr-FR" dirty="0">
              <a:solidFill>
                <a:schemeClr val="tx1"/>
              </a:solidFill>
            </a:endParaRPr>
          </a:p>
          <a:p>
            <a:pPr algn="just" eaLnBrk="1" hangingPunct="1">
              <a:lnSpc>
                <a:spcPct val="90000"/>
              </a:lnSpc>
            </a:pPr>
            <a:endParaRPr lang="fr-FR" sz="2800" dirty="0">
              <a:solidFill>
                <a:schemeClr val="tx1"/>
              </a:solidFill>
            </a:endParaRPr>
          </a:p>
          <a:p>
            <a:pPr eaLnBrk="1" hangingPunct="1">
              <a:lnSpc>
                <a:spcPct val="90000"/>
              </a:lnSpc>
            </a:pPr>
            <a:endParaRPr lang="fr-FR" dirty="0">
              <a:solidFill>
                <a:srgbClr val="898989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sz="5400" b="1" dirty="0">
                <a:solidFill>
                  <a:srgbClr val="0070C0"/>
                </a:solidFill>
              </a:rPr>
              <a:t>L’ECHELLE DES SANCTIONS</a:t>
            </a:r>
          </a:p>
        </p:txBody>
      </p:sp>
      <p:sp>
        <p:nvSpPr>
          <p:cNvPr id="20482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09600" indent="-609600" eaLnBrk="1" hangingPunct="1">
              <a:lnSpc>
                <a:spcPct val="80000"/>
              </a:lnSpc>
              <a:buFont typeface="Arial" charset="0"/>
              <a:buNone/>
            </a:pPr>
            <a:r>
              <a:rPr lang="fr-FR" sz="3600" dirty="0"/>
              <a:t>6. EXCLUSION DEFINITIVE </a:t>
            </a:r>
            <a:r>
              <a:rPr lang="fr-FR" sz="3600"/>
              <a:t>DU LYCEE</a:t>
            </a:r>
            <a:endParaRPr lang="fr-FR" sz="3600" dirty="0"/>
          </a:p>
          <a:p>
            <a:pPr marL="609600" indent="-609600" eaLnBrk="1" hangingPunct="1">
              <a:lnSpc>
                <a:spcPct val="80000"/>
              </a:lnSpc>
              <a:buFont typeface="Arial" charset="0"/>
              <a:buNone/>
            </a:pPr>
            <a:endParaRPr lang="fr-FR" sz="1000" dirty="0"/>
          </a:p>
          <a:p>
            <a:pPr marL="609600" indent="-609600" eaLnBrk="1" hangingPunct="1">
              <a:lnSpc>
                <a:spcPct val="80000"/>
              </a:lnSpc>
              <a:buFont typeface="Arial" charset="0"/>
              <a:buNone/>
            </a:pPr>
            <a:r>
              <a:rPr lang="fr-FR" sz="3600" dirty="0"/>
              <a:t>5. EXCLUSION TEMPORAIRE DE L’Ets (8j) </a:t>
            </a:r>
            <a:endParaRPr lang="fr-FR" sz="1000" dirty="0"/>
          </a:p>
          <a:p>
            <a:pPr marL="609600" indent="-609600" eaLnBrk="1" hangingPunct="1">
              <a:lnSpc>
                <a:spcPct val="80000"/>
              </a:lnSpc>
              <a:buFont typeface="Arial" charset="0"/>
              <a:buNone/>
            </a:pPr>
            <a:endParaRPr lang="fr-FR" sz="1000" dirty="0"/>
          </a:p>
          <a:p>
            <a:pPr marL="609600" indent="-609600" eaLnBrk="1" hangingPunct="1">
              <a:lnSpc>
                <a:spcPct val="80000"/>
              </a:lnSpc>
              <a:buFont typeface="Arial" charset="0"/>
              <a:buNone/>
            </a:pPr>
            <a:r>
              <a:rPr lang="fr-FR" sz="3600" dirty="0"/>
              <a:t>4. EXCLUSION TEMPORAIRE CLASSE (8j)</a:t>
            </a:r>
          </a:p>
          <a:p>
            <a:pPr marL="609600" indent="-609600" eaLnBrk="1" hangingPunct="1">
              <a:lnSpc>
                <a:spcPct val="80000"/>
              </a:lnSpc>
              <a:buFont typeface="Arial" charset="0"/>
              <a:buNone/>
            </a:pPr>
            <a:endParaRPr lang="fr-FR" sz="1000" dirty="0">
              <a:solidFill>
                <a:srgbClr val="00B050"/>
              </a:solidFill>
            </a:endParaRPr>
          </a:p>
          <a:p>
            <a:pPr marL="609600" indent="-609600" eaLnBrk="1" hangingPunct="1">
              <a:lnSpc>
                <a:spcPct val="80000"/>
              </a:lnSpc>
              <a:buFont typeface="Arial" charset="0"/>
              <a:buNone/>
            </a:pPr>
            <a:r>
              <a:rPr lang="fr-FR" sz="3600" dirty="0">
                <a:solidFill>
                  <a:srgbClr val="00B050"/>
                </a:solidFill>
              </a:rPr>
              <a:t>3. MESURE DE RESPONSABILISATION (20H)</a:t>
            </a:r>
          </a:p>
          <a:p>
            <a:pPr marL="609600" indent="-609600" eaLnBrk="1" hangingPunct="1">
              <a:lnSpc>
                <a:spcPct val="80000"/>
              </a:lnSpc>
              <a:buFont typeface="Arial" charset="0"/>
              <a:buNone/>
            </a:pPr>
            <a:endParaRPr lang="fr-FR" sz="1050" dirty="0">
              <a:solidFill>
                <a:srgbClr val="FF0000"/>
              </a:solidFill>
            </a:endParaRPr>
          </a:p>
          <a:p>
            <a:pPr marL="609600" indent="-609600" eaLnBrk="1" hangingPunct="1">
              <a:lnSpc>
                <a:spcPct val="80000"/>
              </a:lnSpc>
              <a:buFont typeface="Arial" charset="0"/>
              <a:buNone/>
            </a:pPr>
            <a:r>
              <a:rPr lang="fr-FR" sz="3600" dirty="0"/>
              <a:t>2. BLÂME (1 SEUL)</a:t>
            </a:r>
          </a:p>
          <a:p>
            <a:pPr marL="609600" indent="-609600" eaLnBrk="1" hangingPunct="1">
              <a:lnSpc>
                <a:spcPct val="80000"/>
              </a:lnSpc>
              <a:buFont typeface="Arial" charset="0"/>
              <a:buNone/>
            </a:pPr>
            <a:endParaRPr lang="fr-FR" sz="800" dirty="0"/>
          </a:p>
          <a:p>
            <a:pPr marL="609600" indent="-609600" eaLnBrk="1" hangingPunct="1">
              <a:lnSpc>
                <a:spcPct val="80000"/>
              </a:lnSpc>
              <a:buFont typeface="Arial" charset="0"/>
              <a:buNone/>
            </a:pPr>
            <a:r>
              <a:rPr lang="fr-FR" sz="3600" dirty="0"/>
              <a:t>1. AVERTISSEMENT (1 SEUL)</a:t>
            </a:r>
          </a:p>
        </p:txBody>
      </p:sp>
      <p:sp>
        <p:nvSpPr>
          <p:cNvPr id="6" name="Flèche vers le haut 5"/>
          <p:cNvSpPr/>
          <p:nvPr/>
        </p:nvSpPr>
        <p:spPr>
          <a:xfrm>
            <a:off x="214282" y="1000108"/>
            <a:ext cx="285752" cy="4572032"/>
          </a:xfrm>
          <a:prstGeom prst="upArrow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schemeClr val="accent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repeatCount="indefinite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2048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2048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2048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2048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2048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500"/>
                                        <p:tgtEl>
                                          <p:spTgt spid="204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10235</TotalTime>
  <Words>795</Words>
  <Application>Microsoft Office PowerPoint</Application>
  <PresentationFormat>Affichage à l'écran (4:3)</PresentationFormat>
  <Paragraphs>132</Paragraphs>
  <Slides>15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15</vt:i4>
      </vt:variant>
    </vt:vector>
  </HeadingPairs>
  <TitlesOfParts>
    <vt:vector size="20" baseType="lpstr">
      <vt:lpstr>Arial</vt:lpstr>
      <vt:lpstr>Calibri</vt:lpstr>
      <vt:lpstr>Times New Roman</vt:lpstr>
      <vt:lpstr>Wingdings</vt:lpstr>
      <vt:lpstr>Thème Office</vt:lpstr>
      <vt:lpstr>Information aux responsables, parents du Lycée des Métiers Benoît Charvet</vt:lpstr>
      <vt:lpstr>La Direction…</vt:lpstr>
      <vt:lpstr>EPLE</vt:lpstr>
      <vt:lpstr>Présentation PowerPoint</vt:lpstr>
      <vt:lpstr>Le respect, de notre lieu de vie commun, des horaires, des règles…  Respect des voisins : marcher sur les trottoirs, déchets dans les poubelles…</vt:lpstr>
      <vt:lpstr>Plan vigipirate, niveau « sécurité renforcée – risque attentat »</vt:lpstr>
      <vt:lpstr>PUNITIONS &amp; SANCTIONS</vt:lpstr>
      <vt:lpstr>PUNITIONS</vt:lpstr>
      <vt:lpstr>L’ECHELLE DES SANCTIONS</vt:lpstr>
      <vt:lpstr>Le lycée un lieu de formation professionnelle…</vt:lpstr>
      <vt:lpstr>Les jeudis « dress-code pro »</vt:lpstr>
      <vt:lpstr>Présentation PowerPoint</vt:lpstr>
      <vt:lpstr>Présentation PowerPoint</vt:lpstr>
      <vt:lpstr>La persévérance!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EPLE, punitions sanctions et règlement intérieur</dc:title>
  <dc:creator>aredondo</dc:creator>
  <cp:lastModifiedBy>abrun</cp:lastModifiedBy>
  <cp:revision>470</cp:revision>
  <cp:lastPrinted>2022-06-02T14:20:56Z</cp:lastPrinted>
  <dcterms:created xsi:type="dcterms:W3CDTF">2011-04-09T18:10:38Z</dcterms:created>
  <dcterms:modified xsi:type="dcterms:W3CDTF">2023-09-05T11:57:15Z</dcterms:modified>
</cp:coreProperties>
</file>